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1"/>
  </p:notesMasterIdLst>
  <p:sldIdLst>
    <p:sldId id="1275" r:id="rId3"/>
    <p:sldId id="326" r:id="rId4"/>
    <p:sldId id="327" r:id="rId5"/>
    <p:sldId id="328" r:id="rId6"/>
    <p:sldId id="1276" r:id="rId7"/>
    <p:sldId id="1294" r:id="rId8"/>
    <p:sldId id="329" r:id="rId9"/>
    <p:sldId id="259" r:id="rId10"/>
    <p:sldId id="261" r:id="rId11"/>
    <p:sldId id="262" r:id="rId12"/>
    <p:sldId id="263" r:id="rId13"/>
    <p:sldId id="264" r:id="rId14"/>
    <p:sldId id="1277" r:id="rId15"/>
    <p:sldId id="265" r:id="rId16"/>
    <p:sldId id="1279" r:id="rId17"/>
    <p:sldId id="266" r:id="rId18"/>
    <p:sldId id="1280" r:id="rId19"/>
    <p:sldId id="267" r:id="rId20"/>
    <p:sldId id="268" r:id="rId21"/>
    <p:sldId id="269" r:id="rId22"/>
    <p:sldId id="1281" r:id="rId23"/>
    <p:sldId id="270" r:id="rId24"/>
    <p:sldId id="271" r:id="rId25"/>
    <p:sldId id="1282" r:id="rId26"/>
    <p:sldId id="272" r:id="rId27"/>
    <p:sldId id="273" r:id="rId28"/>
    <p:sldId id="1283" r:id="rId29"/>
    <p:sldId id="274" r:id="rId30"/>
    <p:sldId id="1284" r:id="rId31"/>
    <p:sldId id="275" r:id="rId32"/>
    <p:sldId id="1285" r:id="rId33"/>
    <p:sldId id="276" r:id="rId34"/>
    <p:sldId id="1286" r:id="rId35"/>
    <p:sldId id="277" r:id="rId36"/>
    <p:sldId id="1287" r:id="rId37"/>
    <p:sldId id="278" r:id="rId38"/>
    <p:sldId id="1288" r:id="rId39"/>
    <p:sldId id="279" r:id="rId40"/>
    <p:sldId id="1289" r:id="rId41"/>
    <p:sldId id="280" r:id="rId42"/>
    <p:sldId id="1290" r:id="rId43"/>
    <p:sldId id="281" r:id="rId44"/>
    <p:sldId id="1291" r:id="rId45"/>
    <p:sldId id="282" r:id="rId46"/>
    <p:sldId id="1292" r:id="rId47"/>
    <p:sldId id="283" r:id="rId48"/>
    <p:sldId id="1293" r:id="rId49"/>
    <p:sldId id="320" r:id="rId50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52"/>
    </p:embeddedFont>
    <p:embeddedFont>
      <p:font typeface="Museo Sans 300" panose="02000000000000000000" pitchFamily="50" charset="0"/>
      <p:regular r:id="rId53"/>
    </p:embeddedFont>
    <p:embeddedFont>
      <p:font typeface="Museo Sans 900" panose="02000000000000000000" pitchFamily="50" charset="0"/>
      <p:bold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8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baa25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baa25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3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baa25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baa25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4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1baa25a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1baa25a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baa25ab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baa25ab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1baa25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1baa25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4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1baa25ab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1baa25ab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1baa25ab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1baa25ab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79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baa25ab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baa25ab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1baa25ab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1baa25ab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201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27b2e6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27b2e6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4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b2e6a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7b2e6a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8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b2e6a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27b2e6a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4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b2e6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b2e6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52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b2e6a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7b2e6a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13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b2e6a8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b2e6a8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24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27b2e6a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27b2e6a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5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962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7b2e6a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7b2e6a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94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7b2e6a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7b2e6a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72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27b2e6a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27b2e6a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7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00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f5e8caf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f5e8caf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639802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7D55-7042-4683-BCBA-F453EAB6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33BF1-30AE-4EF2-A8DA-FEE4514D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6B33B-EF4D-410D-8A82-09E581C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49A31-E884-428D-A5FA-B3C3CBCA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54CE3-FF16-4216-A826-37A691A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070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0DA4-D986-40D7-B421-99CA9315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78C1A0-CD39-4624-933A-52B7D3684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1DF4C-54B0-48A5-A46D-3202C373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DAE43D-2183-438F-BAE4-79ADD9F0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F7322-0FB6-4477-A870-FD290C1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3138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F1163-FEA6-47DD-A722-495EBE53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004A4-39F1-4A61-A017-B1B76FD89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9E49C-99F3-4EB0-AB54-5FE6EA64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933BFC-617B-4A75-B838-3C8885F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B1DE53-3D42-4D25-8206-1CE8ADF5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3A6FD-2D8B-49E8-8779-38262A89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7407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55407-13AC-418D-A3F7-591CDBB8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6215-30E9-4841-9A09-0A248C1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8281B2-28C7-41A3-B29D-9C4987D76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025969-B36F-4499-9F59-1D3271CAC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D8CB9D-CDA2-4342-8595-33DC2E02C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6F2AF8-5A46-4ADB-B488-577E2896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167D7E-D00F-4937-8D01-B9965F94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C314F9-E5AA-4109-B19F-3B4CC34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8193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1268-E8FB-42C5-AC18-0CA6B21A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B28FED-B0ED-4851-AB79-3CC6A338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1378153-F9BD-4791-A19F-EB3ADF70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0FA47C-E779-4FC9-985E-DB5627F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72468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56CCBA-3B9A-4C65-9F30-9B1FB6DC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5B5D6E-5869-47AC-9832-3652F549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EBE36-138D-40F6-98FB-ED3D5F6F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95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F9C8-A218-477B-87ED-4CF2C627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5F092-D122-4BA7-B065-C875D376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0EFC21-8F3D-4834-B78B-BCA9AB1D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56A82-6D3B-46AA-A486-D36F57F8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A8437-AF64-4355-9AA1-8659C165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B8D1F-498B-4F84-B8E0-A6D080B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394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E9FCD-B8C2-46EF-AD34-5B3B6AE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0B3B7A-F59A-4C91-AC12-12A7A528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SV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4C3FB-4892-409B-8EEB-DD8001055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F3F72-3B08-4D1C-9BDC-39984298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619E4-FA5F-41DB-906F-44DC9955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A86FA6-FBF9-4F89-8D29-8FC28E8A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43516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0261A-1387-45B6-B26C-52F529D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EE9EC-DF06-4DDD-A5D5-760540BC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C42A9-49CD-4360-A912-6266A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32C18-A77D-4B8F-8D57-B5A42DA1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BC04C9-3588-4276-865B-1DCBA54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6233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2FE598-A71B-4116-8044-CC6DAD830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F766AF-00BB-40B5-A701-353E921B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0935E-B7B6-4DF1-B311-56A9C55F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B47B7-4360-41C3-A8DC-8F19FFE6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08930-D597-4033-9541-627B71CA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482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560301-1F3B-4C16-9C3E-A69BE834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9A7B75-4046-40C5-A0ED-18CBB005F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68E9AC-6916-422F-B64D-C878ED41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FE7B3-FC8D-484D-A337-483FD7F86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09B17-93DD-4C7B-8801-B1E7268DF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882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2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hyperlink" Target="http://drive.google.com/file/d/1ll7dzP_eA3stRpmOFTxq4uM88fjPq3zS/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3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AB5WRBXbA8?feature=oembed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4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vKw9PJNOk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5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6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7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8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9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0" TargetMode="Externa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1" TargetMode="Externa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2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3" TargetMode="Externa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4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5" TargetMode="Externa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gQIKQO41pME?feature=oembed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5097464" y="735806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Nivel de conformidad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Páginas completas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Procesos completos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Uso de tecnologías exclusivamente según métodos que sean compatibles con la accesibilidad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Sin interferencia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8E6C34-BA01-A9D1-275F-516187B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" y="1144681"/>
            <a:ext cx="3809266" cy="254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9A8A7E8-DB69-4C0C-9F67-97C234EA3E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6315813D-DA8C-3C72-E6B2-EC0EAD38B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4B2DB290-507F-B733-FC7D-40859C65C7A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6484112D-E6F8-87FF-179E-F2810FFE77DD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4294967295"/>
          </p:nvPr>
        </p:nvSpPr>
        <p:spPr>
          <a:xfrm>
            <a:off x="4762500" y="841375"/>
            <a:ext cx="4381500" cy="306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La imagen contiene una captura de pantalla de un sitio web, en la parte superior izquierda se encuentran la opción del buscador y en la derecha los botones de las opciones cerrar, minimizar y maximizar. Hay tres pestañas de los sitios web: CONAIPD, OSN y IAIP, estando seleccionada la de IAIP. Prosiguen el título principal y tres botones de “categoría”, posteriormente cuatro íconos de redes sociales: Facebook, youtube, twitter y LinkedIn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4930775" y="13731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323850" y="1813551"/>
            <a:ext cx="3836988" cy="2555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alternativas textuales para todo contenido no textual de modo que se pueda convertir a otros formatos que las personas necesiten, tales como textos ampliados, Braille, voz, símbolos o en un lenguaje más simple</a:t>
            </a:r>
            <a:endParaRPr dirty="0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219869" y="1000736"/>
            <a:ext cx="4044950" cy="613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SV" sz="1000" b="1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500" dirty="0">
                <a:solidFill>
                  <a:schemeClr val="bg2"/>
                </a:solidFill>
              </a:rPr>
              <a:t>Contenido no textual</a:t>
            </a: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841788"/>
            <a:ext cx="4380708" cy="32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75" y="4369426"/>
            <a:ext cx="5805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ECDF978-E165-B72E-2D5E-FD729EE0F8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514E2CF-E765-FB26-3F25-B47DDD0B39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1F215102-3907-4A82-056C-4A8EB96A9AD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CFF00202-B441-29E9-5443-F6109D76BB3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8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 idx="4294967295"/>
          </p:nvPr>
        </p:nvSpPr>
        <p:spPr>
          <a:xfrm>
            <a:off x="4848600" y="1105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495300" y="19542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 dirty="0"/>
              <a:t>Sólo audio grabado:</a:t>
            </a:r>
            <a:r>
              <a:rPr lang="es" sz="1750" dirty="0"/>
              <a:t> Proporcionar una alternativa que presenta información equivalente para el contenido sólo audio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50" b="1" dirty="0"/>
              <a:t>Sólo video grabado: </a:t>
            </a:r>
            <a:r>
              <a:rPr lang="es" sz="1750" dirty="0"/>
              <a:t>Proporcionar una alternativa sonora que presenta información equivalente al contenido del medio de sólo vídeo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391319" y="990013"/>
            <a:ext cx="4044950" cy="72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Sólo audio y sólo vídeo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733913"/>
            <a:ext cx="4445751" cy="2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title="AudioDescripcion de image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600" y="780438"/>
            <a:ext cx="419150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5F019A9-09B3-8770-F423-EDF34D822A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8093290-6350-E67C-393A-B67232DDAA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DE0AD8-D4DB-E928-A75B-CC511C810FE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645CC5E0-CBFE-E62E-EA32-E2991A17FC8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4817674" y="108825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390525" y="20304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Proporcionar subtítulos para el contenido de audio grabado dentro de contenido multimedia sincronizado, excepto cuando la presentación es un contenido multimedia alternativo al texto y está claramente identificado como tal.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294967295"/>
          </p:nvPr>
        </p:nvSpPr>
        <p:spPr>
          <a:xfrm>
            <a:off x="286544" y="107870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(grabados)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938" y="906975"/>
            <a:ext cx="3392422" cy="3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E622584-83CF-D243-8923-5CA268DCCF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3438F2-AC90-74DD-D4A0-6BCEE8D8F5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01DFC7-8E15-C8FF-BACA-8AA35AC8898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0516F247-52BC-6563-D7AA-6B468F12A8E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2" cy="4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A6A18190-5080-5695-41F4-FA9809F243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02A4EF43-2BC1-AD91-B35F-059F7560D2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825794"/>
            <a:ext cx="3081962" cy="12233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el </a:t>
            </a:r>
            <a:r>
              <a:rPr lang="es-SV" sz="37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000501" y="328370"/>
            <a:ext cx="4566683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s-SV" sz="13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es el </a:t>
            </a:r>
            <a:r>
              <a:rPr lang="es-SV" sz="1350" b="1" u="sng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Ente Rector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que coordina, monitorea, vigila y supervisa el  cumplimiento de la normativa nacional e internacional para el goce pleno de los derechos de las personas con discapacidad. 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350" b="1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Cuenta con personalidad jurídica de derecho público, patrimonio propio y autonomía en lo financiero y administrativo.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D2A7BB-8B2C-DC7C-4D26-CB7A4378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18515"/>
            <a:ext cx="3667062" cy="24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Cómo hablar con personas sordas sin saber señas?">
            <a:hlinkClick r:id="" action="ppaction://media"/>
            <a:extLst>
              <a:ext uri="{FF2B5EF4-FFF2-40B4-BE49-F238E27FC236}">
                <a16:creationId xmlns:a16="http://schemas.microsoft.com/office/drawing/2014/main" id="{F27CCAF4-3EFD-4269-C6BA-8546805173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 idx="4294967295"/>
          </p:nvPr>
        </p:nvSpPr>
        <p:spPr>
          <a:xfrm>
            <a:off x="4817675" y="15857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409575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Proporcionar una alternativa a la información visual y auditiva a través de una descripción textual o una audiodescripción para el contenido de vídeo grabado cuando éste integre de manera complementaria audio, imágenes, texto o cualquier contenido multimedia.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305594" y="858933"/>
            <a:ext cx="4044950" cy="865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o Medio Alternativo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25" y="1211625"/>
            <a:ext cx="4431451" cy="26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B0101C2-9723-D05A-2A82-41974C22A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901F319-6EC6-B312-C688-536C7C1BAF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3109BF6-401A-073A-5A6A-DCB6A3E16AE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DAE7DE2-15D9-CA39-541C-6B0BC5D3CC2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 title="Remove braille tray Braille Box V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5" y="958425"/>
            <a:ext cx="7440125" cy="41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Instrucciones: ¿Cómo remover la bandeja?</a:t>
            </a:r>
            <a:endParaRPr dirty="0">
              <a:solidFill>
                <a:srgbClr val="1F386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499462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Cuando la secuencia en que se presenta el contenido afecta a su significado, se debe asegurar que otras aplicaciones o software de usuario puedan proporcionar una presentación alternativa del contenido preservando el orden de lectura necesario para entender su significado.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294967295"/>
          </p:nvPr>
        </p:nvSpPr>
        <p:spPr>
          <a:xfrm>
            <a:off x="395481" y="896937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Secuencia significativa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11625"/>
            <a:ext cx="4424400" cy="29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36ADDD0-8025-5383-BFDB-0520392570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964E1D3-2454-A994-CBD5-C7A8F4659A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C555266-859B-632C-68DB-377970D24C16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06AAB0E6-A866-30B3-5A86-A376F97E5F3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Secuencia de encendido de impresora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4294967295"/>
          </p:nvPr>
        </p:nvSpPr>
        <p:spPr>
          <a:xfrm>
            <a:off x="837075" y="1058675"/>
            <a:ext cx="3324600" cy="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el equipo de sus empaques con sumo cuidado</a:t>
            </a:r>
            <a:endParaRPr sz="1600"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4294967295"/>
          </p:nvPr>
        </p:nvSpPr>
        <p:spPr>
          <a:xfrm>
            <a:off x="837075" y="2034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Verificar que se encuentren todos los componentes del equipo (Cable de energía, tintas, etc).</a:t>
            </a:r>
            <a:endParaRPr sz="160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4294967295"/>
          </p:nvPr>
        </p:nvSpPr>
        <p:spPr>
          <a:xfrm>
            <a:off x="837075" y="3372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todas las cintas de protección (color azul) del equipo de impresión.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4294967295"/>
          </p:nvPr>
        </p:nvSpPr>
        <p:spPr>
          <a:xfrm>
            <a:off x="5423475" y="1111800"/>
            <a:ext cx="33246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Conectar el cable de energía en el puerto de energía de la impresora, ubicado en la parte posterior izquierda.</a:t>
            </a:r>
            <a:endParaRPr sz="16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5423475" y="24377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Presionar el botón de encendido ubicado en la parte frontal izquierda</a:t>
            </a:r>
            <a:endParaRPr sz="16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4294967295"/>
          </p:nvPr>
        </p:nvSpPr>
        <p:spPr>
          <a:xfrm>
            <a:off x="5423475" y="34286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Realizar la instalación de las tintas de acuerdo al modelo adjunto.</a:t>
            </a:r>
            <a:endParaRPr sz="1600"/>
          </a:p>
        </p:txBody>
      </p:sp>
      <p:sp>
        <p:nvSpPr>
          <p:cNvPr id="253" name="Google Shape;253;p31"/>
          <p:cNvSpPr/>
          <p:nvPr/>
        </p:nvSpPr>
        <p:spPr>
          <a:xfrm>
            <a:off x="437175" y="1243775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37175" y="23454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371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023575" y="15279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5023575" y="26851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0235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CEEF0E55-877D-D439-1C12-700D2EEB4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6FE010AC-315B-698E-E226-9891145EC0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#6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 idx="4294967295"/>
          </p:nvPr>
        </p:nvSpPr>
        <p:spPr>
          <a:xfrm>
            <a:off x="4793458" y="1762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4294967295"/>
          </p:nvPr>
        </p:nvSpPr>
        <p:spPr>
          <a:xfrm>
            <a:off x="4095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instrucciones proporcionadas para entender y operar el contenido no deben depender exclusivamente de características sensoriales de los elementos que componen el contenido web como forma, tamaño, ubicación visual, orientación o sonido entre otros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294967295"/>
          </p:nvPr>
        </p:nvSpPr>
        <p:spPr>
          <a:xfrm>
            <a:off x="305594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Características sensoriales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30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6E15887-C336-D5C4-752C-83BC318D09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FE14B11-01DA-6671-3DAC-21869C8A26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D9060B0-52FD-AAA9-4FB4-050FFE648CED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1F1D10A-BCEB-C3A8-9ECA-4F8D501BE58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#7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 con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780722" y="1124554"/>
            <a:ext cx="3965713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80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Incluye a aquellas que tengan deficiencias físicas, psicosociales, intelectuales o sensoriales a largo plazo que, al interactuar con diversas barreras, puedan ver impedida o reducida su participación plena y efectiva en todos los ámbitos de la sociedad, en igualdad de condiciones con las demás.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500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500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(Art. 4 literal C de la LEIPD y Art. 1 CSDPCD)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l="13438" t="5314" r="11892"/>
          <a:stretch/>
        </p:blipFill>
        <p:spPr>
          <a:xfrm>
            <a:off x="668098" y="1374122"/>
            <a:ext cx="3446397" cy="280176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Google Shape;94;p2">
            <a:extLst>
              <a:ext uri="{FF2B5EF4-FFF2-40B4-BE49-F238E27FC236}">
                <a16:creationId xmlns:a16="http://schemas.microsoft.com/office/drawing/2014/main" id="{01790A87-15BE-85E6-A50B-CA9C765D0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 idx="4294967295"/>
          </p:nvPr>
        </p:nvSpPr>
        <p:spPr>
          <a:xfrm>
            <a:off x="4833125" y="14763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4294967295"/>
          </p:nvPr>
        </p:nvSpPr>
        <p:spPr>
          <a:xfrm>
            <a:off x="371475" y="1638301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Utilizar, además del color, otros medios visuales para transmitir la información, indicar una acción, solicitar una respuesta o distinguir un elemento visual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4294967295"/>
          </p:nvPr>
        </p:nvSpPr>
        <p:spPr>
          <a:xfrm>
            <a:off x="267494" y="11025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Uso del color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1" cy="29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3682E34-D322-0F8E-5A51-E3BEC7665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334CF5C-700A-943D-19EE-0EC879BD6D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8280745-BDE9-8438-ED60-B394A192470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350F5A9-4FC8-A573-9C6F-032FD518B91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#8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7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 idx="4294967295"/>
          </p:nvPr>
        </p:nvSpPr>
        <p:spPr>
          <a:xfrm>
            <a:off x="4855354" y="215372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body" idx="4294967295"/>
          </p:nvPr>
        </p:nvSpPr>
        <p:spPr>
          <a:xfrm>
            <a:off x="555487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controles de audio (reproducir, pausar, detener, subir y bajar volumen), independiente del nivel de volumen global del sistema, cuando el audio de una página web suena automáticamente durante más de 3 segundos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4294967295"/>
          </p:nvPr>
        </p:nvSpPr>
        <p:spPr>
          <a:xfrm>
            <a:off x="451506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Control del audio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00" y="1243675"/>
            <a:ext cx="4275659" cy="2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4D2CFB7-5245-5399-D3A0-038ADF81CB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8DFA2A0-51BF-14C0-0CFB-858DFC217F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1ACDF7F8-E16A-3164-3FF4-20D9380B601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D8BA43B-567B-A0AD-40AD-124BC29CB12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#9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4817675" y="19203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4294967295"/>
          </p:nvPr>
        </p:nvSpPr>
        <p:spPr>
          <a:xfrm>
            <a:off x="39052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toda la funcionalidad del contenido sea operable a través de una interfaz de teclado sin que se requiera una determinada velocidad para cada pulsación individual de las teclas.</a:t>
            </a: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286544" y="1009650"/>
            <a:ext cx="4044950" cy="61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25" y="1173475"/>
            <a:ext cx="4509250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E5AA5E0-D149-069B-BEA8-B3CA44843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FE7D098-A471-3D24-1C0F-9E39512E5A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96544E-68C7-F992-73AB-CA824440781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855E7AF-1808-9727-6512-D676598324F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#10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2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 idx="4294967295"/>
          </p:nvPr>
        </p:nvSpPr>
        <p:spPr>
          <a:xfrm>
            <a:off x="4833125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4294967295"/>
          </p:nvPr>
        </p:nvSpPr>
        <p:spPr>
          <a:xfrm>
            <a:off x="507187" y="1952625"/>
            <a:ext cx="3836988" cy="270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Evitar las trampas para el foco del teclado de manera que sea posible mover el foco a un componente de la página y regresar de este usando siempre la interfaz de teclado, se informa al usuario el método apropiado para mover el foco si fuese requerido.</a:t>
            </a:r>
            <a:endParaRPr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403206" y="1038225"/>
            <a:ext cx="404495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Sin trampas para el foco del 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29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EB50F94-468E-DE6E-785F-27509B965D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D84155F-B986-93D1-2D4A-C14F1E5BD2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5CC5423-1132-E13D-FC30-4CA1AD89BCC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6D3473B2-A43F-40DB-3A9B-A9FED1F7A50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2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4866612" y="1381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390525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mecanismos que permitan a la persona usuaria poner en pausa, detener, ocultar o controlar la frecuencia de actualización.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4294967295"/>
          </p:nvPr>
        </p:nvSpPr>
        <p:spPr>
          <a:xfrm>
            <a:off x="286544" y="865188"/>
            <a:ext cx="4044950" cy="865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Poner en pausa, detener, ocultar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05650"/>
            <a:ext cx="4481774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2C7D3BC-FA1D-A3DE-74F5-E00AA9136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9D9A4CBC-0E0D-C6C0-FAE3-505168191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4732AE34-0BBF-6994-7343-F40F183D9D6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DD92F1E3-9249-4F42-CA9C-A17C53C4C90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64">
            <a:extLst>
              <a:ext uri="{FF2B5EF4-FFF2-40B4-BE49-F238E27FC236}">
                <a16:creationId xmlns:a16="http://schemas.microsoft.com/office/drawing/2014/main" id="{9E54D7FC-5FE8-DF97-8A8A-A07050707AA9}"/>
              </a:ext>
            </a:extLst>
          </p:cNvPr>
          <p:cNvSpPr txBox="1"/>
          <p:nvPr/>
        </p:nvSpPr>
        <p:spPr>
          <a:xfrm>
            <a:off x="690017" y="3705819"/>
            <a:ext cx="1701248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importante en la capacidad del movimiento de una o varias partes del cuerpo.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A4EA5F5-3BA9-59A9-6280-89A84D8A0462}"/>
              </a:ext>
            </a:extLst>
          </p:cNvPr>
          <p:cNvSpPr>
            <a:spLocks/>
          </p:cNvSpPr>
          <p:nvPr/>
        </p:nvSpPr>
        <p:spPr bwMode="auto">
          <a:xfrm>
            <a:off x="566542" y="2566135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es-SV" altLang="zh-CN" sz="7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CFAE4620-A2DD-A383-C5FE-E78C333257A7}"/>
              </a:ext>
            </a:extLst>
          </p:cNvPr>
          <p:cNvSpPr>
            <a:spLocks/>
          </p:cNvSpPr>
          <p:nvPr/>
        </p:nvSpPr>
        <p:spPr bwMode="auto">
          <a:xfrm>
            <a:off x="2544711" y="2569594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8D9F2D37-10C6-2C6E-A106-0FC6B16BCE76}"/>
              </a:ext>
            </a:extLst>
          </p:cNvPr>
          <p:cNvSpPr>
            <a:spLocks/>
          </p:cNvSpPr>
          <p:nvPr/>
        </p:nvSpPr>
        <p:spPr bwMode="auto">
          <a:xfrm>
            <a:off x="4525112" y="2566135"/>
            <a:ext cx="1868049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ADD3253A-006D-42D0-84BC-AB669B45A036}"/>
              </a:ext>
            </a:extLst>
          </p:cNvPr>
          <p:cNvSpPr>
            <a:spLocks/>
          </p:cNvSpPr>
          <p:nvPr/>
        </p:nvSpPr>
        <p:spPr bwMode="auto">
          <a:xfrm>
            <a:off x="6503281" y="2566135"/>
            <a:ext cx="1868050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D64B22-AB2E-9AFF-29AE-5F6962F3914E}"/>
              </a:ext>
            </a:extLst>
          </p:cNvPr>
          <p:cNvSpPr txBox="1"/>
          <p:nvPr/>
        </p:nvSpPr>
        <p:spPr>
          <a:xfrm>
            <a:off x="2516135" y="3038634"/>
            <a:ext cx="193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Psicosocial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1B22C37E-864F-9779-5404-3B77AE56F4F7}"/>
              </a:ext>
            </a:extLst>
          </p:cNvPr>
          <p:cNvSpPr txBox="1"/>
          <p:nvPr/>
        </p:nvSpPr>
        <p:spPr>
          <a:xfrm>
            <a:off x="2629228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Deficiencia temporal o permanente de la psique que limita la capacidad del individuo para establecer interacciones.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849AB-2031-1244-1AF7-82EEF8FB0357}"/>
              </a:ext>
            </a:extLst>
          </p:cNvPr>
          <p:cNvSpPr txBox="1"/>
          <p:nvPr/>
        </p:nvSpPr>
        <p:spPr>
          <a:xfrm>
            <a:off x="4522879" y="3035004"/>
            <a:ext cx="18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Intelectual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9C51ECA9-824D-A4AC-9985-A64946D2F9C2}"/>
              </a:ext>
            </a:extLst>
          </p:cNvPr>
          <p:cNvSpPr txBox="1"/>
          <p:nvPr/>
        </p:nvSpPr>
        <p:spPr>
          <a:xfrm>
            <a:off x="4607396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Limitación en funcionamiento intelectual que afecta la capacidad de responder a las necesidades de la vida diaria.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9A60E-881F-66AF-97B9-28CF04E4988B}"/>
              </a:ext>
            </a:extLst>
          </p:cNvPr>
          <p:cNvSpPr txBox="1"/>
          <p:nvPr/>
        </p:nvSpPr>
        <p:spPr>
          <a:xfrm>
            <a:off x="6503280" y="3035004"/>
            <a:ext cx="186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Sensorial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8105CB34-C742-D6C0-28B9-667CEC1AD910}"/>
              </a:ext>
            </a:extLst>
          </p:cNvPr>
          <p:cNvSpPr txBox="1"/>
          <p:nvPr/>
        </p:nvSpPr>
        <p:spPr>
          <a:xfrm>
            <a:off x="6586681" y="3810173"/>
            <a:ext cx="1701248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de uno de los sentidos, usualmente referida a la discapacidad visual o auditiva.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EA1F4EA-9052-C3D9-2907-8FDAEFCEA255}"/>
              </a:ext>
            </a:extLst>
          </p:cNvPr>
          <p:cNvSpPr txBox="1"/>
          <p:nvPr/>
        </p:nvSpPr>
        <p:spPr>
          <a:xfrm>
            <a:off x="772669" y="3038634"/>
            <a:ext cx="15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18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Física</a:t>
            </a:r>
            <a:endParaRPr lang="es-SV" sz="18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237;p9">
            <a:extLst>
              <a:ext uri="{FF2B5EF4-FFF2-40B4-BE49-F238E27FC236}">
                <a16:creationId xmlns:a16="http://schemas.microsoft.com/office/drawing/2014/main" id="{0D04D423-897E-74F0-AF4A-85992AA1F4C9}"/>
              </a:ext>
            </a:extLst>
          </p:cNvPr>
          <p:cNvSpPr/>
          <p:nvPr/>
        </p:nvSpPr>
        <p:spPr>
          <a:xfrm>
            <a:off x="566542" y="995138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16240" t="-8621" r="-33249" b="-40871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8;p9">
            <a:extLst>
              <a:ext uri="{FF2B5EF4-FFF2-40B4-BE49-F238E27FC236}">
                <a16:creationId xmlns:a16="http://schemas.microsoft.com/office/drawing/2014/main" id="{C6BD23F1-7965-D1F6-E03A-26E76653AD5B}"/>
              </a:ext>
            </a:extLst>
          </p:cNvPr>
          <p:cNvSpPr/>
          <p:nvPr/>
        </p:nvSpPr>
        <p:spPr>
          <a:xfrm>
            <a:off x="2570312" y="985855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62015" t="-11750" r="-39373" b="-59195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9;p9">
            <a:extLst>
              <a:ext uri="{FF2B5EF4-FFF2-40B4-BE49-F238E27FC236}">
                <a16:creationId xmlns:a16="http://schemas.microsoft.com/office/drawing/2014/main" id="{2F1E7AD4-4298-FA21-C53F-87811F7ABFF1}"/>
              </a:ext>
            </a:extLst>
          </p:cNvPr>
          <p:cNvSpPr/>
          <p:nvPr/>
        </p:nvSpPr>
        <p:spPr>
          <a:xfrm>
            <a:off x="4563058" y="964735"/>
            <a:ext cx="1786529" cy="1443356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l="-21257" t="-50080" r="-19081" b="-94107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798D84-2862-2964-ECB5-0630C57F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7"/>
          <a:stretch/>
        </p:blipFill>
        <p:spPr>
          <a:xfrm>
            <a:off x="6503281" y="964735"/>
            <a:ext cx="1784648" cy="1440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64;p6">
            <a:extLst>
              <a:ext uri="{FF2B5EF4-FFF2-40B4-BE49-F238E27FC236}">
                <a16:creationId xmlns:a16="http://schemas.microsoft.com/office/drawing/2014/main" id="{382A185A-15D8-CF85-F983-1CD4243CADC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;p6">
            <a:extLst>
              <a:ext uri="{FF2B5EF4-FFF2-40B4-BE49-F238E27FC236}">
                <a16:creationId xmlns:a16="http://schemas.microsoft.com/office/drawing/2014/main" id="{9C123BDB-62FF-9328-BD1E-463701D17178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Clasificación de la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75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 idx="4294967295"/>
          </p:nvPr>
        </p:nvSpPr>
        <p:spPr>
          <a:xfrm>
            <a:off x="4817674" y="6984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400050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no contienen nada que destelle más de tres veces en un segundo, o el destello está por debajo del umbral de destello general y de destello rojo.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294967295"/>
          </p:nvPr>
        </p:nvSpPr>
        <p:spPr>
          <a:xfrm>
            <a:off x="296069" y="923925"/>
            <a:ext cx="4044950" cy="8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Umbral de tres destellos o menos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220375"/>
            <a:ext cx="4424399" cy="27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890E810-1FFD-8157-350A-E4F388DCFE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8CD6FAC-4916-9571-4A5B-2B62DEAFC2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D53C2BB-9CBD-C4D4-7BCB-D127EE088510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5CADBCA-5BA0-DFEE-E4BF-ECE75FCDFE9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4817678" y="12858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4294967295"/>
          </p:nvPr>
        </p:nvSpPr>
        <p:spPr>
          <a:xfrm>
            <a:off x="485069" y="1584326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Proveer un mecanismo para dirigirse directamente a los bloques de contenido de interés.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4294967295"/>
          </p:nvPr>
        </p:nvSpPr>
        <p:spPr>
          <a:xfrm>
            <a:off x="381088" y="1206598"/>
            <a:ext cx="4044950" cy="525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Evitar bloques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63" y="1294263"/>
            <a:ext cx="4481981" cy="25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FC98A5-0F4E-C5B4-1724-476E4A45C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263592D-B150-9ED3-765E-167BD3678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292C9AB-C36C-EF3E-385E-32FA3B2DE1A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8C3C89C8-7C3C-91ED-4B68-6F0969D5746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0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 idx="4294967295"/>
          </p:nvPr>
        </p:nvSpPr>
        <p:spPr>
          <a:xfrm>
            <a:off x="4817674" y="20065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4294967295"/>
          </p:nvPr>
        </p:nvSpPr>
        <p:spPr>
          <a:xfrm>
            <a:off x="499462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tienen títulos que describen su temática o propósito.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294967295"/>
          </p:nvPr>
        </p:nvSpPr>
        <p:spPr>
          <a:xfrm>
            <a:off x="395481" y="1137443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Titulado de páginas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158563"/>
            <a:ext cx="4424399" cy="282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D4F298B-9B39-3DF9-318A-28F73055A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4439622-5DDA-90E9-A4DE-46C502BFD8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B7016FF-9E45-F901-6967-80A865AE9A4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1B5B1F6-AABB-4953-E070-9E8A04807EA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6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 idx="4294967295"/>
          </p:nvPr>
        </p:nvSpPr>
        <p:spPr>
          <a:xfrm>
            <a:off x="4935918" y="189760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4294967295"/>
          </p:nvPr>
        </p:nvSpPr>
        <p:spPr>
          <a:xfrm>
            <a:off x="535206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puede navegar secuencialmente por una página web y la secuencia de navegación afecta su significado o su operación, los componentes que pueden recibir el foco lo hacen en un orden que preserva su significado y operabilidad.</a:t>
            </a:r>
            <a:endParaRPr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4294967295"/>
          </p:nvPr>
        </p:nvSpPr>
        <p:spPr>
          <a:xfrm>
            <a:off x="431225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Orden del foco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38" y="1218063"/>
            <a:ext cx="4281430" cy="2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338A356-2BF6-7812-5C29-F699A6C1D8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B0301E4-A2DE-5AD3-4415-74C417EB56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37E0E0BF-5576-2DF5-CB22-896FA01EBF9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B06E531-FD03-DA9E-64B5-D8D9B271A2D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761648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Espacio para preguntas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é preguntas hacer en un cuestionario? - Eval&amp;GO">
            <a:extLst>
              <a:ext uri="{FF2B5EF4-FFF2-40B4-BE49-F238E27FC236}">
                <a16:creationId xmlns:a16="http://schemas.microsoft.com/office/drawing/2014/main" id="{9A48FA0A-391C-F977-7FD2-FCF25330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3" y="1927225"/>
            <a:ext cx="4443853" cy="2965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/>
          </p:nvPr>
        </p:nvSpPr>
        <p:spPr>
          <a:xfrm>
            <a:off x="159301" y="152239"/>
            <a:ext cx="4045200" cy="19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Herramientas de verificación de accesibilidad</a:t>
            </a:r>
            <a:endParaRPr dirty="0"/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2"/>
          </p:nvPr>
        </p:nvSpPr>
        <p:spPr>
          <a:xfrm>
            <a:off x="4939500" y="747150"/>
            <a:ext cx="3837000" cy="3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-1362075" y="-647700"/>
            <a:ext cx="12192000" cy="68580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3" y="89435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520994"/>
            <a:ext cx="4245465" cy="18004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MX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accesibilidad web?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1605EE-BBD0-9FE8-34BE-6F4FD0A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6" y="847937"/>
            <a:ext cx="4382798" cy="2923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Microaprendizaje: ¿Qué es la accesibilidad web?">
            <a:hlinkClick r:id="" action="ppaction://media"/>
            <a:extLst>
              <a:ext uri="{FF2B5EF4-FFF2-40B4-BE49-F238E27FC236}">
                <a16:creationId xmlns:a16="http://schemas.microsoft.com/office/drawing/2014/main" id="{C77BBD62-C216-2644-53B8-0BB0354E6C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923D5-CEF1-9405-AA10-D5DB5096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4205568"/>
            <a:ext cx="1213795" cy="9379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65842C-0E80-D340-F771-342F1256A2C3}"/>
              </a:ext>
            </a:extLst>
          </p:cNvPr>
          <p:cNvSpPr txBox="1"/>
          <p:nvPr/>
        </p:nvSpPr>
        <p:spPr>
          <a:xfrm>
            <a:off x="4981006" y="1421710"/>
            <a:ext cx="4005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SV"/>
            </a:defPPr>
            <a:lvl1pPr algn="just">
              <a:defRPr sz="2800"/>
            </a:lvl1pPr>
          </a:lstStyle>
          <a:p>
            <a:pPr defTabSz="685800">
              <a:buClrTx/>
            </a:pP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Eliminar las </a:t>
            </a:r>
            <a:r>
              <a:rPr lang="es-MX" sz="2000" b="1" kern="1200" dirty="0">
                <a:solidFill>
                  <a:srgbClr val="1F3864"/>
                </a:solidFill>
                <a:latin typeface="Trebuchet MS" panose="020B0603020202020204" pitchFamily="34" charset="0"/>
                <a:ea typeface="+mn-ea"/>
                <a:cs typeface="+mn-cs"/>
              </a:rPr>
              <a:t>barreras</a:t>
            </a: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 que impidan transformar la calidad de vida de las personas con discapacidad y sus familias, generando un El Salvador donde se promueva, impulse, proteja, garantice el derecho de igualdad y no discriminación.</a:t>
            </a:r>
          </a:p>
        </p:txBody>
      </p:sp>
      <p:pic>
        <p:nvPicPr>
          <p:cNvPr id="1026" name="Picture 2" descr="6 criterios para diseñar páginas web accesibles | MDirector">
            <a:extLst>
              <a:ext uri="{FF2B5EF4-FFF2-40B4-BE49-F238E27FC236}">
                <a16:creationId xmlns:a16="http://schemas.microsoft.com/office/drawing/2014/main" id="{0B1F5F4E-D3C0-B8FC-4008-86C94924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" y="1315508"/>
            <a:ext cx="4638756" cy="27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6">
            <a:extLst>
              <a:ext uri="{FF2B5EF4-FFF2-40B4-BE49-F238E27FC236}">
                <a16:creationId xmlns:a16="http://schemas.microsoft.com/office/drawing/2014/main" id="{DFB9C9C8-9FC9-914B-F731-B552C0EEC84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5;p6">
            <a:extLst>
              <a:ext uri="{FF2B5EF4-FFF2-40B4-BE49-F238E27FC236}">
                <a16:creationId xmlns:a16="http://schemas.microsoft.com/office/drawing/2014/main" id="{4A73CAD5-A16D-88B1-E231-0F4B49AC2AC1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Visión Estratégica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47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4294967295"/>
          </p:nvPr>
        </p:nvSpPr>
        <p:spPr>
          <a:xfrm>
            <a:off x="4991100" y="1057275"/>
            <a:ext cx="3838575" cy="3350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Establece las características que ha de cumplir la información en los contenidos disponibles mediante tecnologías Web en internet, intranets y cualquier tipo de redes informáticas, para que puedan ser utilizados de forma accesible y autónoma por todas las personas, incluidas las personas con discapacidad.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0FDCE-DFAC-2092-5A8A-9D9659B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5" y="1357763"/>
            <a:ext cx="4291879" cy="2861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9F6B42BA-230D-40FB-0E70-3143FFA27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789CA5D8-87E0-A280-AFCF-F48EFB5B30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D738E8ED-7F60-2B62-9795-A438437CFE2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56D7219C-1477-5DB7-F088-2446F5982F6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Objeto y campo de aplicación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1375</Words>
  <Application>Microsoft Office PowerPoint</Application>
  <PresentationFormat>Presentación en pantalla (16:9)</PresentationFormat>
  <Paragraphs>149</Paragraphs>
  <Slides>48</Slides>
  <Notes>46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60" baseType="lpstr">
      <vt:lpstr>Bembo Std</vt:lpstr>
      <vt:lpstr>Calibri Light</vt:lpstr>
      <vt:lpstr>Open Sans Extrabold</vt:lpstr>
      <vt:lpstr>Trebuchet MS</vt:lpstr>
      <vt:lpstr>Arial</vt:lpstr>
      <vt:lpstr>Calibri</vt:lpstr>
      <vt:lpstr>Roboto</vt:lpstr>
      <vt:lpstr>Museo Sans 900</vt:lpstr>
      <vt:lpstr>Museo Sans 300</vt:lpstr>
      <vt:lpstr>Aptos</vt:lpstr>
      <vt:lpstr>Geometric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Criterios de conformidad  Nivel A</vt:lpstr>
      <vt:lpstr>Desafío #1</vt:lpstr>
      <vt:lpstr>Ejemplo</vt:lpstr>
      <vt:lpstr>Desafío #2</vt:lpstr>
      <vt:lpstr>Ejemplo</vt:lpstr>
      <vt:lpstr>Desafío #3</vt:lpstr>
      <vt:lpstr>Ejemplo</vt:lpstr>
      <vt:lpstr>Presentación de PowerPoint</vt:lpstr>
      <vt:lpstr>Presentación de PowerPoint</vt:lpstr>
      <vt:lpstr>Desafío #4</vt:lpstr>
      <vt:lpstr>Ejemplo</vt:lpstr>
      <vt:lpstr>Instrucciones: ¿Cómo remover la bandeja?</vt:lpstr>
      <vt:lpstr>Desafío #5</vt:lpstr>
      <vt:lpstr>Ejemplo</vt:lpstr>
      <vt:lpstr>Secuencia de encendido de impresora</vt:lpstr>
      <vt:lpstr>Desafío #6</vt:lpstr>
      <vt:lpstr>Ejemplo</vt:lpstr>
      <vt:lpstr>Desafío #7</vt:lpstr>
      <vt:lpstr>Ejemplo</vt:lpstr>
      <vt:lpstr>Desafío #8</vt:lpstr>
      <vt:lpstr>Ejemplo</vt:lpstr>
      <vt:lpstr>Desafío #9</vt:lpstr>
      <vt:lpstr>Ejemplo</vt:lpstr>
      <vt:lpstr>Desafío #10</vt:lpstr>
      <vt:lpstr>Ejemplo</vt:lpstr>
      <vt:lpstr>Desafío #11</vt:lpstr>
      <vt:lpstr>Ejemplo</vt:lpstr>
      <vt:lpstr>Desafío #12</vt:lpstr>
      <vt:lpstr>Ejemplo</vt:lpstr>
      <vt:lpstr>Desafío #13</vt:lpstr>
      <vt:lpstr>Ejemplo</vt:lpstr>
      <vt:lpstr>Desafío #14</vt:lpstr>
      <vt:lpstr>Ejemplo</vt:lpstr>
      <vt:lpstr>Desafío #15</vt:lpstr>
      <vt:lpstr>Ejemplo</vt:lpstr>
      <vt:lpstr>Espacio para preguntas</vt:lpstr>
      <vt:lpstr>Herramientas de verificación de accesibilidad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18</cp:revision>
  <dcterms:modified xsi:type="dcterms:W3CDTF">2024-09-04T14:47:40Z</dcterms:modified>
</cp:coreProperties>
</file>